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2" r:id="rId4"/>
    <p:sldId id="258" r:id="rId5"/>
    <p:sldId id="259" r:id="rId6"/>
    <p:sldId id="275" r:id="rId7"/>
    <p:sldId id="260" r:id="rId8"/>
    <p:sldId id="261" r:id="rId9"/>
    <p:sldId id="273" r:id="rId10"/>
    <p:sldId id="282" r:id="rId11"/>
    <p:sldId id="267" r:id="rId12"/>
    <p:sldId id="279" r:id="rId13"/>
    <p:sldId id="268" r:id="rId14"/>
    <p:sldId id="272" r:id="rId15"/>
    <p:sldId id="269" r:id="rId16"/>
    <p:sldId id="270" r:id="rId17"/>
    <p:sldId id="271" r:id="rId18"/>
    <p:sldId id="283" r:id="rId19"/>
    <p:sldId id="274" r:id="rId20"/>
    <p:sldId id="265" r:id="rId21"/>
    <p:sldId id="277" r:id="rId22"/>
    <p:sldId id="266" r:id="rId23"/>
    <p:sldId id="278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c\bureautique\Savigny\medical\francine\UHR\PASA\pasa%20nuit%20mai%202023%20b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activité!$M$2</c:f>
              <c:strCache>
                <c:ptCount val="1"/>
                <c:pt idx="0">
                  <c:v>nb observations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activité!$L$3:$L$11</c:f>
              <c:strCache>
                <c:ptCount val="9"/>
                <c:pt idx="0">
                  <c:v>autre</c:v>
                </c:pt>
                <c:pt idx="1">
                  <c:v>film</c:v>
                </c:pt>
                <c:pt idx="2">
                  <c:v>jeu de société</c:v>
                </c:pt>
                <c:pt idx="3">
                  <c:v>repas</c:v>
                </c:pt>
                <c:pt idx="4">
                  <c:v>lecture</c:v>
                </c:pt>
                <c:pt idx="5">
                  <c:v>détente sens</c:v>
                </c:pt>
                <c:pt idx="6">
                  <c:v>accompagnement</c:v>
                </c:pt>
                <c:pt idx="7">
                  <c:v>marche</c:v>
                </c:pt>
                <c:pt idx="8">
                  <c:v>zoothérapie</c:v>
                </c:pt>
              </c:strCache>
            </c:strRef>
          </c:cat>
          <c:val>
            <c:numRef>
              <c:f>activité!$M$3:$M$11</c:f>
              <c:numCache>
                <c:formatCode>General</c:formatCode>
                <c:ptCount val="9"/>
                <c:pt idx="0">
                  <c:v>15</c:v>
                </c:pt>
                <c:pt idx="1">
                  <c:v>18</c:v>
                </c:pt>
                <c:pt idx="2">
                  <c:v>22</c:v>
                </c:pt>
                <c:pt idx="3">
                  <c:v>155</c:v>
                </c:pt>
                <c:pt idx="4">
                  <c:v>169</c:v>
                </c:pt>
                <c:pt idx="5">
                  <c:v>191</c:v>
                </c:pt>
                <c:pt idx="6">
                  <c:v>234</c:v>
                </c:pt>
                <c:pt idx="7">
                  <c:v>278</c:v>
                </c:pt>
                <c:pt idx="8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D-45CF-856E-76A642A8BB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7176400"/>
        <c:axId val="647321432"/>
      </c:barChart>
      <c:catAx>
        <c:axId val="51717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7321432"/>
        <c:crosses val="autoZero"/>
        <c:auto val="1"/>
        <c:lblAlgn val="ctr"/>
        <c:lblOffset val="100"/>
        <c:noMultiLvlLbl val="0"/>
      </c:catAx>
      <c:valAx>
        <c:axId val="6473214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717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9912174439733498E-2"/>
          <c:y val="0.14141176470588235"/>
          <c:w val="0.91305078852322952"/>
          <c:h val="0.7811206246278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activité!$G$15</c:f>
              <c:strCache>
                <c:ptCount val="1"/>
                <c:pt idx="0">
                  <c:v>nb observations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activité!$F$16:$F$18</c:f>
              <c:strCache>
                <c:ptCount val="3"/>
                <c:pt idx="0">
                  <c:v>1 act</c:v>
                </c:pt>
                <c:pt idx="1">
                  <c:v>2 act</c:v>
                </c:pt>
                <c:pt idx="2">
                  <c:v>3 act</c:v>
                </c:pt>
              </c:strCache>
            </c:strRef>
          </c:cat>
          <c:val>
            <c:numRef>
              <c:f>activité!$G$16:$G$18</c:f>
              <c:numCache>
                <c:formatCode>General</c:formatCode>
                <c:ptCount val="3"/>
                <c:pt idx="0">
                  <c:v>1177</c:v>
                </c:pt>
                <c:pt idx="1">
                  <c:v>130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B-4AC1-B5A4-5AD8634504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39205640"/>
        <c:axId val="639204984"/>
      </c:barChart>
      <c:catAx>
        <c:axId val="639205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9204984"/>
        <c:crosses val="autoZero"/>
        <c:auto val="1"/>
        <c:lblAlgn val="ctr"/>
        <c:lblOffset val="100"/>
        <c:noMultiLvlLbl val="0"/>
      </c:catAx>
      <c:valAx>
        <c:axId val="6392049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920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43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2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24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61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46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43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17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4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45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0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64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35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0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84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62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56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7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AAE5D-F62D-4793-9D38-7EF82CBF8122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1DA81A-BA4B-4A5D-A465-2F3B64A9D2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6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fr/photo/160877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104356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0607" y="537754"/>
            <a:ext cx="8915399" cy="2262781"/>
          </a:xfrm>
        </p:spPr>
        <p:txBody>
          <a:bodyPr/>
          <a:lstStyle/>
          <a:p>
            <a:r>
              <a:rPr lang="fr-FR" b="1" dirty="0"/>
              <a:t>Bilan PASA de nuit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dirty="0"/>
              <a:t>Présenté par Dr BEAUFILS</a:t>
            </a:r>
          </a:p>
        </p:txBody>
      </p:sp>
    </p:spTree>
    <p:extLst>
      <p:ext uri="{BB962C8B-B14F-4D97-AF65-F5344CB8AC3E}">
        <p14:creationId xmlns:p14="http://schemas.microsoft.com/office/powerpoint/2010/main" val="3091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du PASA de nuit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Marche </a:t>
            </a:r>
          </a:p>
          <a:p>
            <a:pPr>
              <a:lnSpc>
                <a:spcPct val="150000"/>
              </a:lnSpc>
            </a:pPr>
            <a:r>
              <a:rPr lang="fr-FR" dirty="0"/>
              <a:t>Zoothérapie </a:t>
            </a:r>
          </a:p>
          <a:p>
            <a:pPr>
              <a:lnSpc>
                <a:spcPct val="150000"/>
              </a:lnSpc>
            </a:pPr>
            <a:r>
              <a:rPr lang="fr-FR" dirty="0"/>
              <a:t>Repas en individuel</a:t>
            </a:r>
          </a:p>
          <a:p>
            <a:pPr>
              <a:lnSpc>
                <a:spcPct val="150000"/>
              </a:lnSpc>
            </a:pPr>
            <a:r>
              <a:rPr lang="fr-FR" dirty="0"/>
              <a:t>Détente sensorielle , lecture, jeux de société, TV</a:t>
            </a:r>
          </a:p>
          <a:p>
            <a:pPr>
              <a:lnSpc>
                <a:spcPct val="150000"/>
              </a:lnSpc>
            </a:pPr>
            <a:r>
              <a:rPr lang="fr-FR" dirty="0"/>
              <a:t>Marche </a:t>
            </a:r>
          </a:p>
          <a:p>
            <a:pPr>
              <a:lnSpc>
                <a:spcPct val="150000"/>
              </a:lnSpc>
            </a:pPr>
            <a:r>
              <a:rPr lang="fr-FR" dirty="0"/>
              <a:t>Accompagnement individuel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14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363" y="308226"/>
            <a:ext cx="8911687" cy="1280890"/>
          </a:xfrm>
        </p:spPr>
        <p:txBody>
          <a:bodyPr/>
          <a:lstStyle/>
          <a:p>
            <a:r>
              <a:rPr lang="fr-FR" dirty="0"/>
              <a:t>LA ZOOTHÉRAPIE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62051" y="1363287"/>
            <a:ext cx="5469776" cy="48130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u="sng" dirty="0">
                <a:solidFill>
                  <a:schemeClr val="tx1"/>
                </a:solidFill>
              </a:rPr>
              <a:t>QUELQUES CHIFFRES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79 jours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104 résidents, en groupe (moyenne 8) ou individuel  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Intervient le plus souvent en fin d’après midi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u="sng" dirty="0">
                <a:solidFill>
                  <a:schemeClr val="tx1"/>
                </a:solidFill>
              </a:rPr>
              <a:t>OBJECTIFS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Moments câlins 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Réduire l’apathie,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Développer le sentiment d’utilité et la confiance en soi,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Maintenir le lien social,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Agir sur la dépression,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Provoquer du plaisir,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Stimuler la sensorialité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21" y="3852382"/>
            <a:ext cx="2021819" cy="240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3596" y="367791"/>
            <a:ext cx="1807207" cy="199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8051E4B-D563-12E4-171E-07D0DFA79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36" y="2913703"/>
            <a:ext cx="1749749" cy="233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F4467D5-2515-15E9-15AC-ED457958DF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41" y="202747"/>
            <a:ext cx="2689126" cy="201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74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280" y="310601"/>
            <a:ext cx="8911687" cy="1280890"/>
          </a:xfrm>
        </p:spPr>
        <p:txBody>
          <a:bodyPr/>
          <a:lstStyle/>
          <a:p>
            <a:r>
              <a:rPr lang="fr-FR" b="1" dirty="0"/>
              <a:t>LA ZOOTHÉRAPIE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51017"/>
            <a:ext cx="8915400" cy="37776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Entretien des cages et des bêtes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Fixer des objectifs pour l’entretien 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Maintenir l’autonomie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Accroitre l’estime de soi</a:t>
            </a:r>
          </a:p>
        </p:txBody>
      </p:sp>
    </p:spTree>
    <p:extLst>
      <p:ext uri="{BB962C8B-B14F-4D97-AF65-F5344CB8AC3E}">
        <p14:creationId xmlns:p14="http://schemas.microsoft.com/office/powerpoint/2010/main" val="281917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5352" y="441230"/>
            <a:ext cx="8911687" cy="1280890"/>
          </a:xfrm>
        </p:spPr>
        <p:txBody>
          <a:bodyPr/>
          <a:lstStyle/>
          <a:p>
            <a:r>
              <a:rPr lang="fr-FR" dirty="0"/>
              <a:t>LA MARCHE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4194" y="1722119"/>
            <a:ext cx="8915400" cy="4570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u="sng" dirty="0">
                <a:solidFill>
                  <a:schemeClr val="tx1"/>
                </a:solidFill>
              </a:rPr>
              <a:t>LES CHIFFRES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77 jours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74 résidents, groupe 8 résidents, parfois individuel,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Peut être réalisée avant et / ou après le repas du soir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u="sng" dirty="0">
                <a:solidFill>
                  <a:schemeClr val="tx1"/>
                </a:solidFill>
              </a:rPr>
              <a:t>OBJECTIFS</a:t>
            </a:r>
            <a:r>
              <a:rPr lang="fr-FR" dirty="0">
                <a:solidFill>
                  <a:schemeClr val="tx1"/>
                </a:solidFill>
              </a:rPr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Une dépense physique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 Favorise une fatigue naturelle et sommeil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Exposition aux éléments naturels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Favorise la production de mélatonine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Répondre à un besoin de déambulation,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Favoriser le lien social,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Procurer du plaisir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225" y="866424"/>
            <a:ext cx="2042211" cy="2419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2439" y="4007215"/>
            <a:ext cx="2455997" cy="196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850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ACCOMPAGNEMENT INDIVIDUEL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Individuel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Au repas ou au coucher</a:t>
            </a:r>
          </a:p>
          <a:p>
            <a:r>
              <a:rPr lang="fr-FR" u="sng" dirty="0">
                <a:solidFill>
                  <a:schemeClr val="tx1"/>
                </a:solidFill>
              </a:rPr>
              <a:t>LES CHIFFRES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60 jours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68  résidents, </a:t>
            </a:r>
          </a:p>
          <a:p>
            <a:r>
              <a:rPr lang="fr-FR" u="sng" dirty="0">
                <a:solidFill>
                  <a:schemeClr val="tx1"/>
                </a:solidFill>
              </a:rPr>
              <a:t>OBJECTIFS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Apaiser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Créer un lien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Identifier des astuces non médicamenteuses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Induire un sommeil en qualité et en quantité</a:t>
            </a:r>
          </a:p>
        </p:txBody>
      </p:sp>
    </p:spTree>
    <p:extLst>
      <p:ext uri="{BB962C8B-B14F-4D97-AF65-F5344CB8AC3E}">
        <p14:creationId xmlns:p14="http://schemas.microsoft.com/office/powerpoint/2010/main" val="220413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445" y="517195"/>
            <a:ext cx="8911687" cy="1280890"/>
          </a:xfrm>
        </p:spPr>
        <p:txBody>
          <a:bodyPr/>
          <a:lstStyle/>
          <a:p>
            <a:r>
              <a:rPr lang="fr-FR" dirty="0"/>
              <a:t>DÉTENTE SENSORIELLE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6104" y="1329088"/>
            <a:ext cx="8915400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Après le dîner ou plus tard dans la soirée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u="sng" dirty="0">
                <a:solidFill>
                  <a:schemeClr val="tx1"/>
                </a:solidFill>
              </a:rPr>
              <a:t>LES CHIFFRES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42 jours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52 résidents,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En individuel ou en groupe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u="sng" dirty="0">
                <a:solidFill>
                  <a:schemeClr val="tx1"/>
                </a:solidFill>
              </a:rPr>
              <a:t>OBJECTIFS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Stimuler de façon douces les sens (visuelles, auditives, tactiles)</a:t>
            </a:r>
          </a:p>
          <a:p>
            <a:pPr lvl="1">
              <a:buFont typeface="Wingdings" panose="05000000000000000000" pitchFamily="2" charset="2"/>
              <a:buChar char=""/>
            </a:pPr>
            <a:r>
              <a:rPr lang="fr-FR" sz="1800" dirty="0">
                <a:solidFill>
                  <a:schemeClr val="tx1"/>
                </a:solidFill>
              </a:rPr>
              <a:t>Provoquer une détente sensorielle </a:t>
            </a:r>
          </a:p>
          <a:p>
            <a:pPr lvl="2">
              <a:buFont typeface="Wingdings" panose="05000000000000000000" pitchFamily="2" charset="2"/>
              <a:buChar char="ð"/>
            </a:pPr>
            <a:r>
              <a:rPr lang="fr-FR" sz="1600" dirty="0">
                <a:solidFill>
                  <a:schemeClr val="tx1"/>
                </a:solidFill>
              </a:rPr>
              <a:t>Pour favoriser l’apaisement et le sommeil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77" y="4303908"/>
            <a:ext cx="2869283" cy="2251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29" y="517195"/>
            <a:ext cx="1939598" cy="263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819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LECTURE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612" y="1698172"/>
            <a:ext cx="8915400" cy="3777622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En fin de soirée</a:t>
            </a:r>
          </a:p>
          <a:p>
            <a:r>
              <a:rPr lang="fr-FR" u="sng" dirty="0">
                <a:solidFill>
                  <a:schemeClr val="tx1"/>
                </a:solidFill>
              </a:rPr>
              <a:t>LES CHIFFRES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37 jours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48 résidents, groupe de 4 résidents en moyenne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Choix des résidents du livre </a:t>
            </a:r>
          </a:p>
          <a:p>
            <a:r>
              <a:rPr lang="fr-FR" u="sng" dirty="0">
                <a:solidFill>
                  <a:schemeClr val="tx1"/>
                </a:solidFill>
              </a:rPr>
              <a:t>OBJECTIFS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Focaliser l’attention, l’écoute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Apaiser 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Induire le sommeil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98912" y="48924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FR" dirty="0"/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815C0F-E789-B772-7F74-DC64B13CA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29" y="521317"/>
            <a:ext cx="1837863" cy="245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CE1CDE-C0F2-3A6F-5150-04B1E1281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70" y="3886199"/>
            <a:ext cx="3039122" cy="227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96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8193" y="310601"/>
            <a:ext cx="8911687" cy="1280890"/>
          </a:xfrm>
        </p:spPr>
        <p:txBody>
          <a:bodyPr/>
          <a:lstStyle/>
          <a:p>
            <a:r>
              <a:rPr lang="fr-FR" dirty="0"/>
              <a:t>REPAS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4936" y="1591491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Le vendredi soir</a:t>
            </a:r>
          </a:p>
          <a:p>
            <a:r>
              <a:rPr lang="fr-FR" dirty="0">
                <a:solidFill>
                  <a:schemeClr val="tx1"/>
                </a:solidFill>
              </a:rPr>
              <a:t>Préparé par la cuisine</a:t>
            </a:r>
          </a:p>
          <a:p>
            <a:r>
              <a:rPr lang="fr-FR" dirty="0">
                <a:solidFill>
                  <a:schemeClr val="tx1"/>
                </a:solidFill>
              </a:rPr>
              <a:t>Choix d’un thème prédéfini (comme au restaurant)</a:t>
            </a:r>
          </a:p>
          <a:p>
            <a:r>
              <a:rPr lang="fr-FR" dirty="0">
                <a:solidFill>
                  <a:schemeClr val="tx1"/>
                </a:solidFill>
              </a:rPr>
              <a:t>Organisé  et géré par  les résidents (apéro, service, AVQ…)</a:t>
            </a:r>
          </a:p>
          <a:p>
            <a:r>
              <a:rPr lang="fr-FR" dirty="0">
                <a:solidFill>
                  <a:schemeClr val="tx1"/>
                </a:solidFill>
              </a:rPr>
              <a:t>Au sein du PASA</a:t>
            </a:r>
          </a:p>
          <a:p>
            <a:r>
              <a:rPr lang="fr-FR" u="sng" dirty="0">
                <a:solidFill>
                  <a:schemeClr val="tx1"/>
                </a:solidFill>
              </a:rPr>
              <a:t>LES CHIFFRES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59 jours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54 résidents, environ 10 résidents, </a:t>
            </a:r>
          </a:p>
          <a:p>
            <a:r>
              <a:rPr lang="fr-FR" u="sng" dirty="0">
                <a:solidFill>
                  <a:schemeClr val="tx1"/>
                </a:solidFill>
              </a:rPr>
              <a:t>OBJECTIFS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Créer un cadre propice au repas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Favoriser les échanges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Créer du lien social</a:t>
            </a:r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82AB5C-8695-8D89-19CE-522778B7A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403933"/>
            <a:ext cx="2462075" cy="1846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9546B0-F05F-6DBD-4367-EFD734C35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92" y="3429000"/>
            <a:ext cx="1860982" cy="248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64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REPAS THERAPEUTIQUE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Avec la psychomotricienne </a:t>
            </a:r>
          </a:p>
          <a:p>
            <a:r>
              <a:rPr lang="fr-FR" dirty="0"/>
              <a:t>A la demande du résident </a:t>
            </a:r>
          </a:p>
          <a:p>
            <a:r>
              <a:rPr lang="fr-FR" dirty="0"/>
              <a:t>Organiser et gérer par le résident </a:t>
            </a:r>
          </a:p>
          <a:p>
            <a:r>
              <a:rPr lang="fr-FR" u="sng" dirty="0"/>
              <a:t>Objectifs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Autonomie </a:t>
            </a:r>
          </a:p>
          <a:p>
            <a:pPr lvl="1"/>
            <a:r>
              <a:rPr lang="fr-FR" dirty="0"/>
              <a:t>Estime de soi</a:t>
            </a:r>
          </a:p>
          <a:p>
            <a:pPr lvl="1"/>
            <a:r>
              <a:rPr lang="fr-FR" dirty="0"/>
              <a:t>Retrouver ses repères comme chez soi</a:t>
            </a:r>
          </a:p>
        </p:txBody>
      </p:sp>
    </p:spTree>
    <p:extLst>
      <p:ext uri="{BB962C8B-B14F-4D97-AF65-F5344CB8AC3E}">
        <p14:creationId xmlns:p14="http://schemas.microsoft.com/office/powerpoint/2010/main" val="742962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</a:rPr>
              <a:t>Films : 18 jours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</a:rPr>
              <a:t>Jeux de société : 22 jours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</a:rPr>
              <a:t>Échange </a:t>
            </a:r>
          </a:p>
          <a:p>
            <a:pPr>
              <a:lnSpc>
                <a:spcPct val="200000"/>
              </a:lnSpc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D5860D-00CE-6DD7-60DC-8807D23E5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4" b="26396"/>
          <a:stretch/>
        </p:blipFill>
        <p:spPr>
          <a:xfrm>
            <a:off x="8362580" y="1046085"/>
            <a:ext cx="2938694" cy="217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A0083A-D807-49E7-2B99-26DCCB311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6689" y="3758460"/>
            <a:ext cx="3987923" cy="265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34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0741"/>
          </a:xfrm>
        </p:spPr>
        <p:txBody>
          <a:bodyPr/>
          <a:lstStyle/>
          <a:p>
            <a:r>
              <a:rPr lang="fr-FR" dirty="0"/>
              <a:t>PERSONNELS EN CHARGE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726276"/>
            <a:ext cx="8915400" cy="37776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Direction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IDEC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Julie TURBERT psychomotricienne 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Mardi soir du 17h à 21h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Marie -Pascale MAILLET AS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Du lundi au vendredi de 16h30 à 0h30</a:t>
            </a:r>
          </a:p>
        </p:txBody>
      </p:sp>
    </p:spTree>
    <p:extLst>
      <p:ext uri="{BB962C8B-B14F-4D97-AF65-F5344CB8AC3E}">
        <p14:creationId xmlns:p14="http://schemas.microsoft.com/office/powerpoint/2010/main" val="194514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POSITIFS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Une réelle plus value dans l’accompagnement de nos résidents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Sommeil (impact sur les thérapeutiques ?)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Apaisement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Qualité de vie</a:t>
            </a:r>
          </a:p>
          <a:p>
            <a:r>
              <a:rPr lang="fr-FR" dirty="0">
                <a:solidFill>
                  <a:schemeClr val="tx1"/>
                </a:solidFill>
              </a:rPr>
              <a:t>Très peu de refus de prise en charge de la part des résidents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2 refus notés</a:t>
            </a:r>
          </a:p>
          <a:p>
            <a:r>
              <a:rPr lang="fr-FR" dirty="0">
                <a:solidFill>
                  <a:schemeClr val="tx1"/>
                </a:solidFill>
              </a:rPr>
              <a:t>Une continuité PASA journée/ soirée efficace  </a:t>
            </a:r>
          </a:p>
          <a:p>
            <a:r>
              <a:rPr lang="fr-FR" dirty="0">
                <a:solidFill>
                  <a:schemeClr val="tx1"/>
                </a:solidFill>
              </a:rPr>
              <a:t>Anticipation des troubles du comportement nocturne</a:t>
            </a:r>
          </a:p>
          <a:p>
            <a:r>
              <a:rPr lang="fr-FR" dirty="0">
                <a:solidFill>
                  <a:schemeClr val="tx1"/>
                </a:solidFill>
              </a:rPr>
              <a:t>Présence de la psychomotricienne un soir par semaine</a:t>
            </a:r>
          </a:p>
        </p:txBody>
      </p:sp>
    </p:spTree>
    <p:extLst>
      <p:ext uri="{BB962C8B-B14F-4D97-AF65-F5344CB8AC3E}">
        <p14:creationId xmlns:p14="http://schemas.microsoft.com/office/powerpoint/2010/main" val="3416137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1D881-679A-B402-B329-A31E02F0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435BD-666B-0487-D0F4-E684BED4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Poste unique 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Non remplacement  lors des absences de la soignante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Fort besoin des résidents 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Manque de matériel  de détente sensorielle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Type chariot snoezelen mobile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Création de poste :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Incompréhensions et méconnaissances des missions et de l’intérêt du poste</a:t>
            </a:r>
          </a:p>
          <a:p>
            <a:pPr lvl="1">
              <a:lnSpc>
                <a:spcPct val="150000"/>
              </a:lnSpc>
            </a:pPr>
            <a:endParaRPr lang="fr-FR" dirty="0"/>
          </a:p>
          <a:p>
            <a:pPr marL="457200" lvl="1" indent="0">
              <a:lnSpc>
                <a:spcPct val="150000"/>
              </a:lnSpc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557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AXES D’AMÉLIORATION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29295"/>
            <a:ext cx="8915400" cy="4281927"/>
          </a:xfrm>
        </p:spPr>
        <p:txBody>
          <a:bodyPr>
            <a:normAutofit fontScale="92500" lnSpcReduction="20000"/>
          </a:bodyPr>
          <a:lstStyle/>
          <a:p>
            <a:r>
              <a:rPr lang="fr-FR" sz="1900" dirty="0">
                <a:solidFill>
                  <a:schemeClr val="tx1"/>
                </a:solidFill>
              </a:rPr>
              <a:t>Formation de Marie-Pascale pour être ASG</a:t>
            </a:r>
          </a:p>
          <a:p>
            <a:r>
              <a:rPr lang="fr-FR" sz="1900" dirty="0">
                <a:solidFill>
                  <a:schemeClr val="tx1"/>
                </a:solidFill>
              </a:rPr>
              <a:t>Avoir pour le suivi des transmissions sur la nuit des résidents accompagnés </a:t>
            </a:r>
          </a:p>
          <a:p>
            <a:pPr lvl="1"/>
            <a:r>
              <a:rPr lang="fr-FR" sz="1700" dirty="0">
                <a:solidFill>
                  <a:schemeClr val="tx1"/>
                </a:solidFill>
              </a:rPr>
              <a:t>Sommeil</a:t>
            </a:r>
          </a:p>
          <a:p>
            <a:pPr lvl="1"/>
            <a:r>
              <a:rPr lang="fr-FR" sz="1700" dirty="0">
                <a:solidFill>
                  <a:schemeClr val="tx1"/>
                </a:solidFill>
              </a:rPr>
              <a:t>Réveils, </a:t>
            </a:r>
          </a:p>
          <a:p>
            <a:pPr lvl="1"/>
            <a:r>
              <a:rPr lang="fr-FR" sz="1700" dirty="0">
                <a:solidFill>
                  <a:schemeClr val="tx1"/>
                </a:solidFill>
              </a:rPr>
              <a:t>Levers, déambulation </a:t>
            </a:r>
          </a:p>
          <a:p>
            <a:pPr lvl="1"/>
            <a:r>
              <a:rPr lang="fr-FR" sz="1700" dirty="0">
                <a:solidFill>
                  <a:schemeClr val="tx1"/>
                </a:solidFill>
              </a:rPr>
              <a:t>Agitation </a:t>
            </a:r>
          </a:p>
          <a:p>
            <a:r>
              <a:rPr lang="fr-FR" sz="1900" dirty="0">
                <a:solidFill>
                  <a:schemeClr val="tx1"/>
                </a:solidFill>
              </a:rPr>
              <a:t>Créer une fiche sur les habitudes de nuit </a:t>
            </a:r>
            <a:r>
              <a:rPr lang="fr-FR" sz="1900">
                <a:solidFill>
                  <a:schemeClr val="tx1"/>
                </a:solidFill>
              </a:rPr>
              <a:t>du résident</a:t>
            </a:r>
            <a:endParaRPr lang="fr-FR" sz="1900" dirty="0">
              <a:solidFill>
                <a:schemeClr val="tx1"/>
              </a:solidFill>
            </a:endParaRPr>
          </a:p>
          <a:p>
            <a:r>
              <a:rPr lang="fr-FR" sz="1900" dirty="0">
                <a:solidFill>
                  <a:schemeClr val="tx1"/>
                </a:solidFill>
              </a:rPr>
              <a:t>Etudes qualitatives et quantitatives thérapeutiques </a:t>
            </a:r>
          </a:p>
          <a:p>
            <a:pPr lvl="1"/>
            <a:r>
              <a:rPr lang="fr-FR" sz="1700" dirty="0">
                <a:solidFill>
                  <a:schemeClr val="tx1"/>
                </a:solidFill>
              </a:rPr>
              <a:t>anxiolytique et hypnotique </a:t>
            </a:r>
          </a:p>
          <a:p>
            <a:r>
              <a:rPr lang="fr-FR" sz="1900" dirty="0">
                <a:solidFill>
                  <a:schemeClr val="tx1"/>
                </a:solidFill>
              </a:rPr>
              <a:t>Favoriser l’adhésion de toute l’équipe de nuit à ce projet </a:t>
            </a:r>
          </a:p>
          <a:p>
            <a:r>
              <a:rPr lang="fr-FR" sz="1900" dirty="0">
                <a:solidFill>
                  <a:schemeClr val="tx1"/>
                </a:solidFill>
              </a:rPr>
              <a:t>Faciliter les temps de transmissions écrites par l’utilisation d’un logiciel </a:t>
            </a:r>
          </a:p>
          <a:p>
            <a:r>
              <a:rPr lang="fr-FR" sz="1900" dirty="0">
                <a:solidFill>
                  <a:schemeClr val="tx1"/>
                </a:solidFill>
              </a:rPr>
              <a:t>Former une personne supplémentaire en cas d’absence de Marie-Pascale</a:t>
            </a:r>
          </a:p>
        </p:txBody>
      </p:sp>
    </p:spTree>
    <p:extLst>
      <p:ext uri="{BB962C8B-B14F-4D97-AF65-F5344CB8AC3E}">
        <p14:creationId xmlns:p14="http://schemas.microsoft.com/office/powerpoint/2010/main" val="189609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72DB0-5F7A-7944-05C6-05D47847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1C5D21-5F32-6F71-8EBD-50C4C77B9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Projet pertinent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Profil des intervenants parfaitement adapté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Ouverture vers d’autres activités, se renouveler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Et projets…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D07738-175E-5E5C-34F8-3942484C2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2423" y="3808750"/>
            <a:ext cx="2768009" cy="18418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6444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0D9BC9-C78F-53CB-024E-6FFE87FD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MERCI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4B7A3B-E037-1E08-6C3B-D4023E6B9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56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767840"/>
            <a:ext cx="8915400" cy="3777622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Ce projet est né des observations faites par l’équipe. </a:t>
            </a:r>
          </a:p>
          <a:p>
            <a:pPr marL="685800" lvl="1"/>
            <a:r>
              <a:rPr lang="fr-FR" dirty="0">
                <a:solidFill>
                  <a:schemeClr val="tx1"/>
                </a:solidFill>
              </a:rPr>
              <a:t>Troubles du comportement </a:t>
            </a:r>
          </a:p>
          <a:p>
            <a:pPr marL="685800" lvl="1"/>
            <a:r>
              <a:rPr lang="fr-FR" dirty="0">
                <a:solidFill>
                  <a:schemeClr val="tx1"/>
                </a:solidFill>
              </a:rPr>
              <a:t>Déambulation</a:t>
            </a:r>
          </a:p>
          <a:p>
            <a:pPr marL="685800" lvl="1"/>
            <a:r>
              <a:rPr lang="fr-FR" dirty="0">
                <a:solidFill>
                  <a:schemeClr val="tx1"/>
                </a:solidFill>
              </a:rPr>
              <a:t>Agitation, anxiété</a:t>
            </a:r>
          </a:p>
          <a:p>
            <a:pPr marL="685800" lvl="1"/>
            <a:r>
              <a:rPr lang="fr-FR" dirty="0">
                <a:solidFill>
                  <a:schemeClr val="tx1"/>
                </a:solidFill>
              </a:rPr>
              <a:t>Dépression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Survenant dès la fin de l’après-midi (cf. syndrome du soleil couchant)</a:t>
            </a:r>
          </a:p>
          <a:p>
            <a:pPr marL="400050" lvl="1" indent="0">
              <a:buNone/>
            </a:pP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it-IT" dirty="0">
                <a:solidFill>
                  <a:schemeClr val="tx1"/>
                </a:solidFill>
              </a:rPr>
              <a:t>Sundown syndrome and dementia G. Cipriani *, C. Lucetti, C. Carlesi, S. Danti, A. Nuti)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Proposition de créer un PASA de nuit dès 2019 (cf. l’EHPAD territorial)</a:t>
            </a:r>
          </a:p>
        </p:txBody>
      </p:sp>
    </p:spTree>
    <p:extLst>
      <p:ext uri="{BB962C8B-B14F-4D97-AF65-F5344CB8AC3E}">
        <p14:creationId xmlns:p14="http://schemas.microsoft.com/office/powerpoint/2010/main" val="282749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2552"/>
          </a:xfrm>
        </p:spPr>
        <p:txBody>
          <a:bodyPr/>
          <a:lstStyle/>
          <a:p>
            <a:r>
              <a:rPr lang="fr-FR" dirty="0"/>
              <a:t>DATES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842654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tx1"/>
                </a:solidFill>
              </a:rPr>
              <a:t>EHPAD territorial 2019</a:t>
            </a:r>
          </a:p>
          <a:p>
            <a:r>
              <a:rPr lang="fr-FR" dirty="0">
                <a:solidFill>
                  <a:schemeClr val="tx1"/>
                </a:solidFill>
              </a:rPr>
              <a:t>Depuis décembre 2020, Julie a expérimenté le PASA de nuit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Au sein même du PASA avec un groupe prédéfini,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Avec ou sans repas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Dans les étages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En groupe, en individuel avec diverses médiations </a:t>
            </a:r>
          </a:p>
          <a:p>
            <a:r>
              <a:rPr lang="fr-FR" dirty="0">
                <a:solidFill>
                  <a:schemeClr val="tx1"/>
                </a:solidFill>
              </a:rPr>
              <a:t>Notification de l’ARS pour validation et financement du projet</a:t>
            </a:r>
          </a:p>
          <a:p>
            <a:r>
              <a:rPr lang="fr-FR" dirty="0">
                <a:solidFill>
                  <a:schemeClr val="tx1"/>
                </a:solidFill>
              </a:rPr>
              <a:t>Depuis le 16 janvier 2023 Marie-Pascale intervient </a:t>
            </a:r>
          </a:p>
          <a:p>
            <a:r>
              <a:rPr lang="fr-FR" dirty="0">
                <a:solidFill>
                  <a:schemeClr val="tx1"/>
                </a:solidFill>
              </a:rPr>
              <a:t>Présentation de l’activité de Marie-Pascale sur 88 jours,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du 16 janvier au 24 mai (une semaine de vacances en mai)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Basée sur les observations</a:t>
            </a:r>
          </a:p>
        </p:txBody>
      </p:sp>
    </p:spTree>
    <p:extLst>
      <p:ext uri="{BB962C8B-B14F-4D97-AF65-F5344CB8AC3E}">
        <p14:creationId xmlns:p14="http://schemas.microsoft.com/office/powerpoint/2010/main" val="156788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fr-FR" dirty="0"/>
              <a:t>PROFIL DES RÉSIDENTS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512916"/>
            <a:ext cx="8911686" cy="50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File active de125 résidents (sur 145 résidents présents durant cette période)</a:t>
            </a:r>
          </a:p>
          <a:p>
            <a:r>
              <a:rPr lang="fr-FR" dirty="0">
                <a:solidFill>
                  <a:schemeClr val="tx1"/>
                </a:solidFill>
              </a:rPr>
              <a:t>Moyenne de15 résidents accompagnés par nuit</a:t>
            </a:r>
          </a:p>
          <a:p>
            <a:r>
              <a:rPr lang="fr-FR" dirty="0">
                <a:solidFill>
                  <a:schemeClr val="tx1"/>
                </a:solidFill>
              </a:rPr>
              <a:t>Profil des résidents accompagnés ce jour :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Agitation psychomotrice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Déambulation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Désorientation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Pleurs, anxiété, solitude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Agressivité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Éléments productifs avec  répercussion sur les autres et lui-même </a:t>
            </a: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dirty="0">
                <a:solidFill>
                  <a:schemeClr val="tx1"/>
                </a:solidFill>
              </a:rPr>
              <a:t>Mais aussi troubles moins productifs comme l’apathie, la dépression.</a:t>
            </a:r>
          </a:p>
        </p:txBody>
      </p:sp>
    </p:spTree>
    <p:extLst>
      <p:ext uri="{BB962C8B-B14F-4D97-AF65-F5344CB8AC3E}">
        <p14:creationId xmlns:p14="http://schemas.microsoft.com/office/powerpoint/2010/main" val="164711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DES CHIFFRES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42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ACTIVITÉS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023638"/>
              </p:ext>
            </p:extLst>
          </p:nvPr>
        </p:nvGraphicFramePr>
        <p:xfrm>
          <a:off x="2589213" y="1471749"/>
          <a:ext cx="8915400" cy="500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692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NOMBRE D’ACTIVITÉS PAR RÉSIDENT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85600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08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PRÉSENTATION DES ACTIVITÉS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20030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500</TotalTime>
  <Words>841</Words>
  <Application>Microsoft Office PowerPoint</Application>
  <PresentationFormat>Grand écran</PresentationFormat>
  <Paragraphs>183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Courier New</vt:lpstr>
      <vt:lpstr>Wingdings</vt:lpstr>
      <vt:lpstr>Wingdings 3</vt:lpstr>
      <vt:lpstr>Brin</vt:lpstr>
      <vt:lpstr>Bilan PASA de nuit</vt:lpstr>
      <vt:lpstr>PERSONNELS EN CHARGE DU PROJET</vt:lpstr>
      <vt:lpstr>INTRODUCTION</vt:lpstr>
      <vt:lpstr>DATES </vt:lpstr>
      <vt:lpstr>PROFIL DES RÉSIDENTS</vt:lpstr>
      <vt:lpstr>DES CHIFFRES</vt:lpstr>
      <vt:lpstr>LES ACTIVITÉS</vt:lpstr>
      <vt:lpstr>NOMBRE D’ACTIVITÉS PAR RÉSIDENT</vt:lpstr>
      <vt:lpstr>PRÉSENTATION DES ACTIVITÉS</vt:lpstr>
      <vt:lpstr>Déroulement du PASA de nuit</vt:lpstr>
      <vt:lpstr>LA ZOOTHÉRAPIE</vt:lpstr>
      <vt:lpstr>LA ZOOTHÉRAPIE</vt:lpstr>
      <vt:lpstr>LA MARCHE</vt:lpstr>
      <vt:lpstr>ACCOMPAGNEMENT INDIVIDUEL  </vt:lpstr>
      <vt:lpstr>DÉTENTE SENSORIELLE </vt:lpstr>
      <vt:lpstr>LA LECTURE</vt:lpstr>
      <vt:lpstr>REPAS </vt:lpstr>
      <vt:lpstr>REPAS THERAPEUTIQUE</vt:lpstr>
      <vt:lpstr>AUTRES</vt:lpstr>
      <vt:lpstr>POINTS POSITIFS</vt:lpstr>
      <vt:lpstr>LIMITATIONS</vt:lpstr>
      <vt:lpstr>AXES D’AMÉLIORATION</vt:lpstr>
      <vt:lpstr>CONCLUSION 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PASA de nuit</dc:title>
  <dc:creator>BEAUFILS, Francine (Savigny)</dc:creator>
  <cp:lastModifiedBy>BEAUFILS, Francine (Savigny)</cp:lastModifiedBy>
  <cp:revision>43</cp:revision>
  <dcterms:created xsi:type="dcterms:W3CDTF">2023-05-29T12:56:29Z</dcterms:created>
  <dcterms:modified xsi:type="dcterms:W3CDTF">2024-04-23T09:19:51Z</dcterms:modified>
</cp:coreProperties>
</file>